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441" r:id="rId3"/>
    <p:sldId id="442" r:id="rId4"/>
    <p:sldId id="451" r:id="rId5"/>
    <p:sldId id="452" r:id="rId6"/>
    <p:sldId id="453" r:id="rId7"/>
    <p:sldId id="444" r:id="rId8"/>
    <p:sldId id="43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 userDrawn="1">
          <p15:clr>
            <a:srgbClr val="A4A3A4"/>
          </p15:clr>
        </p15:guide>
        <p15:guide id="2" pos="3840">
          <p15:clr>
            <a:srgbClr val="A4A3A4"/>
          </p15:clr>
        </p15:guide>
        <p15:guide id="4" orient="horz" pos="3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82"/>
    <p:restoredTop sz="94374"/>
  </p:normalViewPr>
  <p:slideViewPr>
    <p:cSldViewPr snapToGrid="0" snapToObjects="1" showGuides="1">
      <p:cViewPr varScale="1">
        <p:scale>
          <a:sx n="138" d="100"/>
          <a:sy n="138" d="100"/>
        </p:scale>
        <p:origin x="800" y="184"/>
      </p:cViewPr>
      <p:guideLst>
        <p:guide orient="horz" pos="1488"/>
        <p:guide pos="3840"/>
        <p:guide orient="horz" pos="3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0239D73C-AF14-7643-8BC7-209F4FB10DDF}" type="datetimeFigureOut">
              <a:rPr lang="en-US" smtClean="0"/>
              <a:pPr/>
              <a:t>1/21/22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F52A25F9-16D3-E64A-8639-7B020C319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73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142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8" name="Picture 7" descr="University at Buffalo, The State University of New York logo">
            <a:extLst>
              <a:ext uri="{FF2B5EF4-FFF2-40B4-BE49-F238E27FC236}">
                <a16:creationId xmlns:a16="http://schemas.microsoft.com/office/drawing/2014/main" id="{9C7DE7FF-FD86-434E-91D5-DF1AA23EE7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400" y="6041329"/>
            <a:ext cx="4800600" cy="35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C6EF38F-8DF7-3941-B22C-502232E4CB0B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098566" y="1079500"/>
            <a:ext cx="7093434" cy="5778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4248912" cy="590931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424891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6167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4248912" cy="590931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424891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CAA554F-B37C-9E47-B5E4-82235D4EC6CD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114631" y="1066800"/>
            <a:ext cx="7077369" cy="29325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F5FDDA2-E7AF-294B-ACDF-BDB5997277BC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5114631" y="3998296"/>
            <a:ext cx="360252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2499D1A-BF4E-8444-BF94-86863CA11648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8701089" y="3998296"/>
            <a:ext cx="349091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5408519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6A37-D6A5-0C40-A676-03633A9FD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21EA68-2B0A-7648-9710-0081FFDD7D68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0" y="1066800"/>
            <a:ext cx="12192000" cy="5791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760458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4248912" cy="590931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424891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7B782143-2792-E14B-AE51-0FFA9028EB8A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161935" y="1976285"/>
            <a:ext cx="6325152" cy="39673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  <a:p>
            <a:r>
              <a:rPr lang="en-US" dirty="0"/>
              <a:t>Drag chart to placeholder or click icon to add chart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94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990A9-F1D6-E244-A48A-E22F3CA46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185D0-63EE-C147-942F-8D0805709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38D3B-7D68-6E4F-96B9-643074CC7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D48B-ED61-B447-A234-0A4DAAEC9A2D}" type="datetimeFigureOut">
              <a:rPr lang="en-US" smtClean="0"/>
              <a:t>1/21/22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50BB7-13D6-6C44-8F56-17F724597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2E979-F8FC-9B46-B74C-96E84831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147D4-0D91-894A-8DF6-8E7129B82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64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950" cy="685799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2800" b="0" baseline="0">
                <a:solidFill>
                  <a:schemeClr val="tx1"/>
                </a:solidFill>
                <a:latin typeface="+mj-lt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66636"/>
            <a:ext cx="4800600" cy="35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5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FF2FC-4386-C64B-9A08-A0241D355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FC40AA-4F2D-A54D-8EDF-3C0D9FB7C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EE827-E87B-8540-A251-7B5833858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DDFE-F1CD-8F41-9493-399F8D2E51D7}" type="datetimeFigureOut">
              <a:rPr lang="en-US" smtClean="0"/>
              <a:t>1/21/22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C5F7D-32F2-5A4F-B1A4-F8E42CD80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937F3-276E-BC43-BF59-82C6173FC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7CB0-BAB6-6045-85EF-6E7134881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18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n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8" name="Picture 7" descr="University at Buffalo, The State University of New York logo">
            <a:extLst>
              <a:ext uri="{FF2B5EF4-FFF2-40B4-BE49-F238E27FC236}">
                <a16:creationId xmlns:a16="http://schemas.microsoft.com/office/drawing/2014/main" id="{9C7DE7FF-FD86-434E-91D5-DF1AA23EE7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402" y="6041329"/>
            <a:ext cx="4800595" cy="35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4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  <a:latin typeface="+mn-lt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7" name="Picture 6" descr="University at Buffalo, The State University of New York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21146"/>
            <a:ext cx="4800600" cy="35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2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Autofit/>
          </a:bodyPr>
          <a:lstStyle>
            <a:lvl1pPr marL="0" indent="0" algn="l">
              <a:buNone/>
              <a:defRPr sz="2800" b="0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7" name="Picture 6" descr="University at Buffalo, The State University of New York 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5600" y="321249"/>
            <a:ext cx="4800600" cy="35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6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6951472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695147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240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6951472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695147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3219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52B2E-D090-724F-8681-FBE0CDA2F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59530-982F-0F4F-B296-9DB2F44D8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928" y="2185416"/>
            <a:ext cx="4500372" cy="394868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367C6-4AC8-9C47-BDFA-A5613CF90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0200" y="2185416"/>
            <a:ext cx="4498848" cy="395020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946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5C5C1-32E2-374C-809B-D54BEC11E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8817A-73B4-F340-8D0E-FB813E55F7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6928" y="2185416"/>
            <a:ext cx="5138928" cy="393192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26641-0094-3D49-865E-3DB9ECAC4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928" y="2593340"/>
            <a:ext cx="5140515" cy="3535744"/>
          </a:xfrm>
        </p:spPr>
        <p:txBody>
          <a:bodyPr/>
          <a:lstStyle>
            <a:lvl1pPr marL="285750" indent="-2857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E11705-25F9-194A-9D2F-C9FEEA3A574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185416"/>
            <a:ext cx="5138928" cy="394980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978716-6004-6344-B5D2-C780B062C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90800"/>
            <a:ext cx="5138928" cy="3538728"/>
          </a:xfrm>
        </p:spPr>
        <p:txBody>
          <a:bodyPr/>
          <a:lstStyle>
            <a:lvl1pPr marL="285750" indent="-2857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84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A2439-3BDA-DB47-AA02-5590274D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925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1614BA-85C5-BA49-A402-F7BCCCDB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66ADF-AEA5-DC4B-841D-168372B89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28" y="2185416"/>
            <a:ext cx="10515600" cy="3968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University at Buffalo, The State University of New York logo">
            <a:extLst>
              <a:ext uri="{FF2B5EF4-FFF2-40B4-BE49-F238E27FC236}">
                <a16:creationId xmlns:a16="http://schemas.microsoft.com/office/drawing/2014/main" id="{27B0F206-4721-B742-B71F-C0AADA23A984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55600" y="321249"/>
            <a:ext cx="4800600" cy="355823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439930E-F253-DE46-B952-3E0957740773}"/>
              </a:ext>
            </a:extLst>
          </p:cNvPr>
          <p:cNvSpPr txBox="1">
            <a:spLocks/>
          </p:cNvSpPr>
          <p:nvPr userDrawn="1"/>
        </p:nvSpPr>
        <p:spPr>
          <a:xfrm>
            <a:off x="6938176" y="63197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53C135-CEC6-A548-8917-8F7FEB82358B}" type="slidenum">
              <a:rPr lang="en-US" b="1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797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8" r:id="rId2"/>
    <p:sldLayoutId id="2147483663" r:id="rId3"/>
    <p:sldLayoutId id="2147483669" r:id="rId4"/>
    <p:sldLayoutId id="2147483650" r:id="rId5"/>
    <p:sldLayoutId id="2147483664" r:id="rId6"/>
    <p:sldLayoutId id="2147483652" r:id="rId7"/>
    <p:sldLayoutId id="2147483653" r:id="rId8"/>
    <p:sldLayoutId id="2147483654" r:id="rId9"/>
    <p:sldLayoutId id="2147483655" r:id="rId10"/>
    <p:sldLayoutId id="2147483665" r:id="rId11"/>
    <p:sldLayoutId id="2147483666" r:id="rId12"/>
    <p:sldLayoutId id="2147483660" r:id="rId13"/>
    <p:sldLayoutId id="2147483667" r:id="rId14"/>
    <p:sldLayoutId id="2147483671" r:id="rId15"/>
    <p:sldLayoutId id="2147483673" r:id="rId16"/>
    <p:sldLayoutId id="2147483674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FE66285-553C-ED4B-A217-EEF98E1B18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January 21, 2022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7FA53-957D-A34F-B29C-D8B9F8A96A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DCT Solutions Group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B49E63-A33F-FB42-BE84-B74B17F15371}"/>
              </a:ext>
            </a:extLst>
          </p:cNvPr>
          <p:cNvSpPr/>
          <p:nvPr/>
        </p:nvSpPr>
        <p:spPr>
          <a:xfrm>
            <a:off x="9702799" y="1253068"/>
            <a:ext cx="2489201" cy="3677278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F7F4CE-C7C4-9C4B-8BBC-8AF4C7601D2C}"/>
              </a:ext>
            </a:extLst>
          </p:cNvPr>
          <p:cNvSpPr txBox="1"/>
          <p:nvPr/>
        </p:nvSpPr>
        <p:spPr>
          <a:xfrm>
            <a:off x="9821332" y="1411167"/>
            <a:ext cx="2112921" cy="3129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600" b="1" dirty="0">
                <a:solidFill>
                  <a:schemeClr val="bg1"/>
                </a:solidFill>
              </a:rPr>
              <a:t>AGENDA</a:t>
            </a:r>
            <a:endParaRPr lang="en-US" sz="1600" dirty="0">
              <a:solidFill>
                <a:schemeClr val="bg1"/>
              </a:solidFill>
            </a:endParaRPr>
          </a:p>
          <a:p>
            <a:pPr marL="285750" lvl="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Flex UI Power Tips</a:t>
            </a:r>
          </a:p>
          <a:p>
            <a:pPr marL="285750" lvl="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Page Speed</a:t>
            </a:r>
          </a:p>
          <a:p>
            <a:pPr marL="285750" lvl="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HTTPS</a:t>
            </a:r>
          </a:p>
          <a:p>
            <a:pPr marL="285750" lvl="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Accessibility Tips</a:t>
            </a:r>
          </a:p>
          <a:p>
            <a:pPr marL="285750" lvl="0" indent="-2857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Breakout Session for UWLs and Unit Tech Leads</a:t>
            </a:r>
          </a:p>
        </p:txBody>
      </p:sp>
    </p:spTree>
    <p:extLst>
      <p:ext uri="{BB962C8B-B14F-4D97-AF65-F5344CB8AC3E}">
        <p14:creationId xmlns:p14="http://schemas.microsoft.com/office/powerpoint/2010/main" val="2437233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7B7D5-CD2A-D149-9D41-1F57057B8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367" y="1637451"/>
            <a:ext cx="8930475" cy="23876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Flex UI Power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016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9698DCD-A25E-FF46-B97F-5329A89235F9}"/>
              </a:ext>
            </a:extLst>
          </p:cNvPr>
          <p:cNvSpPr txBox="1">
            <a:spLocks/>
          </p:cNvSpPr>
          <p:nvPr/>
        </p:nvSpPr>
        <p:spPr>
          <a:xfrm>
            <a:off x="658367" y="2362200"/>
            <a:ext cx="7719513" cy="2387600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Page Speed advances </a:t>
            </a:r>
            <a:br>
              <a:rPr lang="en-US" dirty="0"/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(and why you should care)</a:t>
            </a:r>
          </a:p>
        </p:txBody>
      </p:sp>
    </p:spTree>
    <p:extLst>
      <p:ext uri="{BB962C8B-B14F-4D97-AF65-F5344CB8AC3E}">
        <p14:creationId xmlns:p14="http://schemas.microsoft.com/office/powerpoint/2010/main" val="2494227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194EB-25D6-594A-8B0B-D4F97ED573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HTTPS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A1987C-7313-9B42-9AAF-0E15D66A43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15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1380AE-7FF4-2047-8C27-B6B6CEE34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1357342" cy="590931"/>
          </a:xfrm>
        </p:spPr>
        <p:txBody>
          <a:bodyPr/>
          <a:lstStyle/>
          <a:p>
            <a:r>
              <a:rPr lang="en-US" dirty="0"/>
              <a:t>All websites in the UBCMS will be switched to HTTPs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1D5561-3BA5-2849-89AB-83391018B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Recognized as safe and secure by browsers</a:t>
            </a:r>
          </a:p>
          <a:p>
            <a:r>
              <a:rPr lang="en-US" sz="2400" dirty="0"/>
              <a:t>Positively affects Google placement</a:t>
            </a:r>
          </a:p>
          <a:p>
            <a:r>
              <a:rPr lang="en-US" sz="2400" dirty="0"/>
              <a:t>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3029384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1380AE-7FF4-2047-8C27-B6B6CEE34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1357342" cy="590931"/>
          </a:xfrm>
        </p:spPr>
        <p:txBody>
          <a:bodyPr/>
          <a:lstStyle/>
          <a:p>
            <a:r>
              <a:rPr lang="en-US" dirty="0"/>
              <a:t>Timetable and Task Breakdown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1D5561-3BA5-2849-89AB-83391018B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11382056" cy="3968249"/>
          </a:xfrm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Starting Feb 9</a:t>
            </a:r>
          </a:p>
          <a:p>
            <a:pPr lvl="1"/>
            <a:r>
              <a:rPr lang="en-US" dirty="0"/>
              <a:t>Documentation and tools to be provided BOB via email</a:t>
            </a:r>
            <a:endParaRPr lang="en-US" sz="1400" dirty="0"/>
          </a:p>
          <a:p>
            <a:pPr lvl="1"/>
            <a:r>
              <a:rPr lang="en-US" dirty="0"/>
              <a:t>Your team will be able to turn on HTTPs and test/review your sites in author</a:t>
            </a:r>
            <a:endParaRPr lang="en-US" sz="1400" dirty="0"/>
          </a:p>
          <a:p>
            <a:pPr lvl="1"/>
            <a:r>
              <a:rPr lang="en-US" dirty="0"/>
              <a:t>Your assigned team member can switch your live site(s) to HTTPs</a:t>
            </a:r>
            <a:endParaRPr lang="en-US" sz="1400" dirty="0"/>
          </a:p>
          <a:p>
            <a:r>
              <a:rPr lang="en-US" sz="2400" b="1" dirty="0"/>
              <a:t>All sites need to be switched </a:t>
            </a:r>
            <a:r>
              <a:rPr lang="en-US" sz="2400" b="1" dirty="0">
                <a:solidFill>
                  <a:srgbClr val="FF0000"/>
                </a:solidFill>
              </a:rPr>
              <a:t>no later than March 11</a:t>
            </a: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52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9698DCD-A25E-FF46-B97F-5329A89235F9}"/>
              </a:ext>
            </a:extLst>
          </p:cNvPr>
          <p:cNvSpPr txBox="1">
            <a:spLocks/>
          </p:cNvSpPr>
          <p:nvPr/>
        </p:nvSpPr>
        <p:spPr>
          <a:xfrm>
            <a:off x="658368" y="2151953"/>
            <a:ext cx="6638544" cy="2387600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solidFill>
                  <a:srgbClr val="0070C0"/>
                </a:solidFill>
              </a:rPr>
              <a:t>Accessibility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390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DCCBF9-A45C-DF46-B6B7-6EEA28B6D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137541"/>
            <a:ext cx="10515600" cy="590931"/>
          </a:xfrm>
        </p:spPr>
        <p:txBody>
          <a:bodyPr/>
          <a:lstStyle/>
          <a:p>
            <a:pPr algn="r"/>
            <a:r>
              <a:rPr lang="en-US" dirty="0"/>
              <a:t>Next Up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A7C34C-BC6C-8B48-B328-EA964771B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404" y="1398016"/>
            <a:ext cx="3543300" cy="379078"/>
          </a:xfrm>
        </p:spPr>
        <p:txBody>
          <a:bodyPr/>
          <a:lstStyle/>
          <a:p>
            <a:r>
              <a:rPr lang="en-US" dirty="0"/>
              <a:t>March 18, 9:00 – 10:30am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9C7A7A2-88E2-384A-A1F6-B3FF3EDB0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404" y="1803400"/>
            <a:ext cx="3543300" cy="35387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NEW FEATURES: </a:t>
            </a:r>
          </a:p>
          <a:p>
            <a:r>
              <a:rPr lang="en-US" dirty="0"/>
              <a:t>Adaptive Crop</a:t>
            </a:r>
          </a:p>
          <a:p>
            <a:r>
              <a:rPr lang="en-US" dirty="0"/>
              <a:t>Photo Hero/Photo Slide Deck Hero</a:t>
            </a:r>
          </a:p>
          <a:p>
            <a:r>
              <a:rPr lang="en-US" dirty="0"/>
              <a:t>Photo Gallery</a:t>
            </a:r>
          </a:p>
          <a:p>
            <a:r>
              <a:rPr lang="en-US" dirty="0"/>
              <a:t>And more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A08DC7C-4CC4-114E-8359-AFFCDFDB4A71}"/>
              </a:ext>
            </a:extLst>
          </p:cNvPr>
          <p:cNvSpPr txBox="1">
            <a:spLocks/>
          </p:cNvSpPr>
          <p:nvPr/>
        </p:nvSpPr>
        <p:spPr>
          <a:xfrm>
            <a:off x="4554081" y="1398016"/>
            <a:ext cx="3543300" cy="3790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Future Topics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BC27EA5D-0B33-F144-8670-C2A4DD451330}"/>
              </a:ext>
            </a:extLst>
          </p:cNvPr>
          <p:cNvSpPr txBox="1">
            <a:spLocks/>
          </p:cNvSpPr>
          <p:nvPr/>
        </p:nvSpPr>
        <p:spPr>
          <a:xfrm>
            <a:off x="4554080" y="1803400"/>
            <a:ext cx="5905153" cy="3538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3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New Features including: Program/Directory Search</a:t>
            </a:r>
          </a:p>
          <a:p>
            <a:r>
              <a:rPr lang="en-US" dirty="0"/>
              <a:t>Advanced Flex UI Skills (several)</a:t>
            </a:r>
          </a:p>
          <a:p>
            <a:r>
              <a:rPr lang="en-US" dirty="0"/>
              <a:t>Using UBCMS Reports</a:t>
            </a:r>
          </a:p>
          <a:p>
            <a:r>
              <a:rPr lang="en-US" dirty="0"/>
              <a:t>Stewardship Best Practices</a:t>
            </a:r>
          </a:p>
          <a:p>
            <a:r>
              <a:rPr lang="en-US" dirty="0"/>
              <a:t>Advanced Analytics </a:t>
            </a:r>
          </a:p>
          <a:p>
            <a:r>
              <a:rPr lang="en-US" dirty="0"/>
              <a:t>Master Classes that go deep into advanced topics (e.g. tagging, shared content, embedding)</a:t>
            </a:r>
          </a:p>
        </p:txBody>
      </p:sp>
    </p:spTree>
    <p:extLst>
      <p:ext uri="{BB962C8B-B14F-4D97-AF65-F5344CB8AC3E}">
        <p14:creationId xmlns:p14="http://schemas.microsoft.com/office/powerpoint/2010/main" val="1083784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B Brand Colors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005BBB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5685</TotalTime>
  <Words>195</Words>
  <Application>Microsoft Macintosh PowerPoint</Application>
  <PresentationFormat>Widescreen</PresentationFormat>
  <Paragraphs>37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Regular</vt:lpstr>
      <vt:lpstr>System Font Regular</vt:lpstr>
      <vt:lpstr>Office Theme</vt:lpstr>
      <vt:lpstr>DCT Solutions Group</vt:lpstr>
      <vt:lpstr>Flex UI Power Tips</vt:lpstr>
      <vt:lpstr>PowerPoint Presentation</vt:lpstr>
      <vt:lpstr>HTTPS</vt:lpstr>
      <vt:lpstr>All websites in the UBCMS will be switched to HTTPs</vt:lpstr>
      <vt:lpstr>Timetable and Task Breakdown</vt:lpstr>
      <vt:lpstr>PowerPoint Presentation</vt:lpstr>
      <vt:lpstr>Next Up</vt:lpstr>
    </vt:vector>
  </TitlesOfParts>
  <Manager/>
  <Company>University at Buffalo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 PowerPoint Presentation</dc:title>
  <dc:subject/>
  <dc:creator>Division of University Communications</dc:creator>
  <cp:keywords/>
  <dc:description/>
  <cp:lastModifiedBy>Rebecca Bernstein</cp:lastModifiedBy>
  <cp:revision>198</cp:revision>
  <cp:lastPrinted>2020-01-21T19:01:01Z</cp:lastPrinted>
  <dcterms:created xsi:type="dcterms:W3CDTF">2019-04-04T19:20:28Z</dcterms:created>
  <dcterms:modified xsi:type="dcterms:W3CDTF">2022-01-21T19:47:13Z</dcterms:modified>
  <cp:category/>
</cp:coreProperties>
</file>